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76" r:id="rId4"/>
    <p:sldId id="257" r:id="rId5"/>
    <p:sldId id="260" r:id="rId6"/>
    <p:sldId id="262" r:id="rId7"/>
    <p:sldId id="277" r:id="rId8"/>
    <p:sldId id="280" r:id="rId9"/>
    <p:sldId id="282" r:id="rId10"/>
    <p:sldId id="283" r:id="rId11"/>
  </p:sldIdLst>
  <p:sldSz cx="9144000" cy="6858000" type="screen4x3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66FFFF"/>
    <a:srgbClr val="4D4D4D"/>
    <a:srgbClr val="5F5F5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86" autoAdjust="0"/>
    <p:restoredTop sz="94660"/>
  </p:normalViewPr>
  <p:slideViewPr>
    <p:cSldViewPr>
      <p:cViewPr varScale="1">
        <p:scale>
          <a:sx n="84" d="100"/>
          <a:sy n="84" d="100"/>
        </p:scale>
        <p:origin x="1411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116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0CF5A01A-36E8-427D-B482-01E781881FD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1640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endParaRPr lang="de-DE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/>
            </a:lvl1pPr>
          </a:lstStyle>
          <a:p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/>
            </a:lvl1pPr>
          </a:lstStyle>
          <a:p>
            <a:fld id="{4D1AFBDE-3B8C-4296-8900-A2D46FEC570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93531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0" y="0"/>
            <a:ext cx="7885113" cy="1052513"/>
          </a:xfrm>
          <a:extLst>
            <a:ext uri="{91240B29-F687-4F45-9708-019B960494DF}">
              <a14:hiddenLine xmlns:a14="http://schemas.microsoft.com/office/drawing/2010/main" w="50800" cmpd="thinThick">
                <a:solidFill>
                  <a:srgbClr val="66FF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1C1C1C"/>
                </a:solidFill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1844675"/>
            <a:ext cx="7848600" cy="3168650"/>
          </a:xfrm>
          <a:extLst>
            <a:ext uri="{909E8E84-426E-40DD-AFC4-6F175D3DCCD1}">
              <a14:hiddenFill xmlns:a14="http://schemas.microsoft.com/office/drawing/2010/main">
                <a:solidFill>
                  <a:srgbClr val="333333"/>
                </a:solidFill>
              </a14:hiddenFill>
            </a:ext>
          </a:extLst>
        </p:spPr>
        <p:txBody>
          <a:bodyPr/>
          <a:lstStyle>
            <a:lvl1pPr>
              <a:buSzPct val="140000"/>
              <a:buFont typeface="Wingdings" panose="05000000000000000000" pitchFamily="2" charset="2"/>
              <a:buChar char="û"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0" y="6607175"/>
            <a:ext cx="2305050" cy="2508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FDE783D0-AAC7-468E-8FD7-E1A88A2CF092}" type="datetime7">
              <a:rPr lang="de-DE"/>
              <a:pPr/>
              <a:t>Jul-19</a:t>
            </a:fld>
            <a:endParaRPr lang="de-DE"/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7885113" y="0"/>
          <a:ext cx="125888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Dokument" r:id="rId3" imgW="3122280" imgH="2697120" progId="Word.Document.6">
                  <p:embed/>
                </p:oleObj>
              </mc:Choice>
              <mc:Fallback>
                <p:oleObj name="Dokument" r:id="rId3" imgW="3122280" imgH="2697120" progId="Word.Document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0"/>
                        <a:ext cx="1258887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7885113" y="0"/>
            <a:ext cx="0" cy="685800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7885113" y="6597650"/>
            <a:ext cx="1258887" cy="260350"/>
          </a:xfrm>
          <a:prstGeom prst="rect">
            <a:avLst/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DE3255-2C04-40F6-AF4F-3752B6D1473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09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915025" y="0"/>
            <a:ext cx="1970088" cy="65246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5762625" cy="65246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BDB5F19-1FC3-4DFC-866B-E6E64C504EDB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2739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4CD028-C8FD-4B25-910F-B14469E44BFE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195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7024F1-BAE2-4333-8E07-C50C64F8AD2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45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052513"/>
            <a:ext cx="3865563" cy="5472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017963" y="1052513"/>
            <a:ext cx="3867150" cy="547211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84829F-A417-4666-9EBB-05A116E45C4C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56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67E8EE-516B-4515-B6B9-6447D88929F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916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10A6CF-120C-4151-BA61-BF40897ADDA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44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AC05C5-8550-45DE-AAC1-36404B8EEEA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31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7B4BCA-756C-4E29-AD16-40149FA7F793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9570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5D373C-B4B3-4A90-8D90-4DB0F0C2B8EA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632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7885113" y="6597650"/>
            <a:ext cx="1258887" cy="260350"/>
          </a:xfrm>
          <a:prstGeom prst="rect">
            <a:avLst/>
          </a:prstGeom>
          <a:solidFill>
            <a:srgbClr val="66FFFF"/>
          </a:solidFill>
          <a:ln w="12700">
            <a:solidFill>
              <a:srgbClr val="66FFFF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812088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52513"/>
            <a:ext cx="7885113" cy="547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Formate des Vorlagentextes zu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597650"/>
            <a:ext cx="1371600" cy="252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200">
                <a:latin typeface="+mn-lt"/>
              </a:defRPr>
            </a:lvl1pPr>
          </a:lstStyle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605588"/>
            <a:ext cx="1187450" cy="25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200">
                <a:latin typeface="+mn-lt"/>
              </a:defRPr>
            </a:lvl1pPr>
          </a:lstStyle>
          <a:p>
            <a:fld id="{3935092D-07B3-48B4-ACFF-BFA6C1969761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92275" y="6597650"/>
            <a:ext cx="5975350" cy="25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200" i="1">
                <a:latin typeface="+mn-lt"/>
              </a:defRPr>
            </a:lvl1pPr>
          </a:lstStyle>
          <a:p>
            <a:endParaRPr lang="de-DE"/>
          </a:p>
        </p:txBody>
      </p:sp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7885113" y="0"/>
          <a:ext cx="1258887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kument" r:id="rId14" imgW="3122280" imgH="2697120" progId="Word.Document.6">
                  <p:embed/>
                </p:oleObj>
              </mc:Choice>
              <mc:Fallback>
                <p:oleObj name="Dokument" r:id="rId14" imgW="3122280" imgH="2697120" progId="Word.Document.6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5113" y="0"/>
                        <a:ext cx="1258887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Line 11"/>
          <p:cNvSpPr>
            <a:spLocks noChangeShapeType="1"/>
          </p:cNvSpPr>
          <p:nvPr/>
        </p:nvSpPr>
        <p:spPr bwMode="auto">
          <a:xfrm>
            <a:off x="7885113" y="0"/>
            <a:ext cx="0" cy="685800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0" y="6597650"/>
            <a:ext cx="91440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762000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5F5F5F"/>
          </a:solidFill>
          <a:latin typeface="+mj-lt"/>
          <a:ea typeface="+mj-ea"/>
          <a:cs typeface="+mj-cs"/>
        </a:defRPr>
      </a:lvl1pPr>
      <a:lvl2pPr algn="l" defTabSz="762000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Verdana" panose="020B0604030504040204" pitchFamily="34" charset="0"/>
        </a:defRPr>
      </a:lvl2pPr>
      <a:lvl3pPr algn="l" defTabSz="762000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Verdana" panose="020B0604030504040204" pitchFamily="34" charset="0"/>
        </a:defRPr>
      </a:lvl3pPr>
      <a:lvl4pPr algn="l" defTabSz="762000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Verdana" panose="020B0604030504040204" pitchFamily="34" charset="0"/>
        </a:defRPr>
      </a:lvl4pPr>
      <a:lvl5pPr algn="l" defTabSz="762000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Verdana" panose="020B0604030504040204" pitchFamily="34" charset="0"/>
        </a:defRPr>
      </a:lvl5pPr>
      <a:lvl6pPr marL="457200" algn="l" defTabSz="762000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Verdana" panose="020B0604030504040204" pitchFamily="34" charset="0"/>
        </a:defRPr>
      </a:lvl6pPr>
      <a:lvl7pPr marL="914400" algn="l" defTabSz="762000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Verdana" panose="020B0604030504040204" pitchFamily="34" charset="0"/>
        </a:defRPr>
      </a:lvl7pPr>
      <a:lvl8pPr marL="1371600" algn="l" defTabSz="762000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Verdana" panose="020B0604030504040204" pitchFamily="34" charset="0"/>
        </a:defRPr>
      </a:lvl8pPr>
      <a:lvl9pPr marL="1828800" algn="l" defTabSz="762000" rtl="0" eaLnBrk="1" fontAlgn="base" hangingPunct="1"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Verdana" panose="020B0604030504040204" pitchFamily="34" charset="0"/>
        </a:defRPr>
      </a:lvl9pPr>
    </p:titleStyle>
    <p:bodyStyle>
      <a:lvl1pPr marL="342900" indent="-342900" algn="l" defTabSz="762000" rtl="0" eaLnBrk="1" fontAlgn="base" hangingPunct="1">
        <a:lnSpc>
          <a:spcPct val="115000"/>
        </a:lnSpc>
        <a:spcBef>
          <a:spcPct val="20000"/>
        </a:spcBef>
        <a:spcAft>
          <a:spcPct val="40000"/>
        </a:spcAft>
        <a:buClr>
          <a:srgbClr val="66FFFF"/>
        </a:buClr>
        <a:buSzPct val="120000"/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1" fontAlgn="base" hangingPunct="1">
        <a:spcBef>
          <a:spcPct val="40000"/>
        </a:spcBef>
        <a:spcAft>
          <a:spcPct val="0"/>
        </a:spcAft>
        <a:buFont typeface="Wingdings" panose="05000000000000000000" pitchFamily="2" charset="2"/>
        <a:defRPr sz="16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dirty="0" smtClean="0"/>
              <a:t>Legastheniezentren Berlin</a:t>
            </a:r>
            <a:br>
              <a:rPr lang="de-DE" sz="2800" dirty="0" smtClean="0"/>
            </a:br>
            <a:r>
              <a:rPr lang="de-DE" sz="2800" dirty="0" smtClean="0"/>
              <a:t>Klientenzufriedenheit 2014 / 2016</a:t>
            </a:r>
            <a:endParaRPr lang="de-DE" sz="2800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dirty="0" smtClean="0"/>
              <a:t>Stichprobe</a:t>
            </a:r>
          </a:p>
          <a:p>
            <a:r>
              <a:rPr lang="de-DE" sz="2000" dirty="0" smtClean="0"/>
              <a:t>Elternurteile</a:t>
            </a:r>
          </a:p>
          <a:p>
            <a:r>
              <a:rPr lang="de-DE" sz="2000" dirty="0" smtClean="0"/>
              <a:t>Urteile von Kindern und Jugendlichen</a:t>
            </a:r>
            <a:endParaRPr lang="de-DE" sz="2000" dirty="0"/>
          </a:p>
        </p:txBody>
      </p:sp>
      <p:sp>
        <p:nvSpPr>
          <p:cNvPr id="2" name="Textfeld 1"/>
          <p:cNvSpPr txBox="1"/>
          <p:nvPr/>
        </p:nvSpPr>
        <p:spPr>
          <a:xfrm>
            <a:off x="5364088" y="6165304"/>
            <a:ext cx="1920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 smtClean="0">
                <a:latin typeface="+mn-lt"/>
              </a:rPr>
              <a:t>Schlussauswertung</a:t>
            </a:r>
            <a:endParaRPr lang="de-DE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Einfluss der </a:t>
            </a:r>
            <a:r>
              <a:rPr lang="de-DE" dirty="0" err="1" smtClean="0"/>
              <a:t>Factor-Scores</a:t>
            </a:r>
            <a:r>
              <a:rPr lang="de-DE" dirty="0" smtClean="0"/>
              <a:t> auf die allgemeine Zufriedenheit (junge Menschen)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© e/l/s 	</a:t>
            </a:r>
            <a:fld id="{8D5D4C16-EA40-4B27-863C-1FAD048BF2F8}" type="datetime7">
              <a:rPr lang="de-DE" smtClean="0"/>
              <a:pPr/>
              <a:t>Jul-19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67E8EE-516B-4515-B6B9-6447D88929FD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auto">
          <a:xfrm>
            <a:off x="323527" y="1916832"/>
            <a:ext cx="2448271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+mn-lt"/>
              </a:rPr>
              <a:t>s</a:t>
            </a:r>
            <a:r>
              <a:rPr lang="de-DE" sz="2000" dirty="0" smtClean="0">
                <a:latin typeface="+mn-lt"/>
              </a:rPr>
              <a:t>chulischen Effekten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310062" y="2868916"/>
            <a:ext cx="2461737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+mn-lt"/>
              </a:rPr>
              <a:t>p</a:t>
            </a:r>
            <a:r>
              <a:rPr lang="de-DE" sz="2000" dirty="0" smtClean="0">
                <a:latin typeface="+mn-lt"/>
              </a:rPr>
              <a:t>sychosozialen Effekten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316452" y="3821001"/>
            <a:ext cx="245534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+mn-lt"/>
              </a:rPr>
              <a:t>d</a:t>
            </a:r>
            <a:r>
              <a:rPr lang="de-DE" sz="2000" dirty="0" smtClean="0">
                <a:latin typeface="+mn-lt"/>
              </a:rPr>
              <a:t>em Prozess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77138" y="1148487"/>
            <a:ext cx="3728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+mn-lt"/>
              </a:rPr>
              <a:t>Zufriedenheit mit …</a:t>
            </a:r>
            <a:endParaRPr lang="de-DE" dirty="0"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6004988" y="2836756"/>
            <a:ext cx="180710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 smtClean="0">
                <a:latin typeface="+mn-lt"/>
              </a:rPr>
              <a:t>„insgesamt zufrieden“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6" name="Gerade Verbindung mit Pfeil 15"/>
          <p:cNvCxnSpPr>
            <a:stCxn id="10" idx="3"/>
            <a:endCxn id="14" idx="1"/>
          </p:cNvCxnSpPr>
          <p:nvPr/>
        </p:nvCxnSpPr>
        <p:spPr bwMode="auto">
          <a:xfrm>
            <a:off x="2771798" y="2276872"/>
            <a:ext cx="3233190" cy="9199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1" idx="3"/>
            <a:endCxn id="14" idx="1"/>
          </p:cNvCxnSpPr>
          <p:nvPr/>
        </p:nvCxnSpPr>
        <p:spPr bwMode="auto">
          <a:xfrm flipV="1">
            <a:off x="2771799" y="3196796"/>
            <a:ext cx="3233189" cy="32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>
            <a:stCxn id="12" idx="3"/>
            <a:endCxn id="14" idx="1"/>
          </p:cNvCxnSpPr>
          <p:nvPr/>
        </p:nvCxnSpPr>
        <p:spPr bwMode="auto">
          <a:xfrm flipV="1">
            <a:off x="2771798" y="3196796"/>
            <a:ext cx="3233190" cy="984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550818" y="2362856"/>
            <a:ext cx="91884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800" dirty="0" smtClean="0">
                <a:latin typeface="+mn-lt"/>
              </a:rPr>
              <a:t>(0,05)</a:t>
            </a:r>
            <a:endParaRPr lang="de-DE" sz="1800" dirty="0">
              <a:latin typeface="+mn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451943" y="3007484"/>
            <a:ext cx="7104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800" dirty="0" smtClean="0">
                <a:latin typeface="+mn-lt"/>
              </a:rPr>
              <a:t>0,21</a:t>
            </a:r>
            <a:endParaRPr lang="de-DE" sz="1800" dirty="0"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77942" y="3594341"/>
            <a:ext cx="7104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800" dirty="0" smtClean="0">
                <a:latin typeface="+mn-lt"/>
              </a:rPr>
              <a:t>0,74</a:t>
            </a:r>
            <a:endParaRPr lang="de-D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942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zur Klientel …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© e/l/s 	</a:t>
            </a:r>
            <a:fld id="{8D5D4C16-EA40-4B27-863C-1FAD048BF2F8}" type="datetime7">
              <a:rPr lang="de-DE" smtClean="0"/>
              <a:pPr/>
              <a:t>Jul-19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4CD028-C8FD-4B25-910F-B14469E44BFE}" type="slidenum">
              <a:rPr lang="de-DE" smtClean="0"/>
              <a:pPr/>
              <a:t>2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4400998"/>
              </p:ext>
            </p:extLst>
          </p:nvPr>
        </p:nvGraphicFramePr>
        <p:xfrm>
          <a:off x="323528" y="1340768"/>
          <a:ext cx="3096344" cy="1638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7590"/>
                <a:gridCol w="886666"/>
                <a:gridCol w="792088"/>
              </a:tblGrid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effectLst/>
                        </a:rPr>
                        <a:t>Geschlecht _Kind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>
                          <a:effectLst/>
                        </a:rPr>
                        <a:t>Häufigkeit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>
                          <a:effectLst/>
                        </a:rPr>
                        <a:t>Prozent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89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männlich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u="none" strike="noStrike" dirty="0" smtClean="0">
                          <a:effectLst/>
                        </a:rPr>
                        <a:t>149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u="none" strike="noStrike" dirty="0" smtClean="0">
                          <a:effectLst/>
                        </a:rPr>
                        <a:t>68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89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weiblich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u="none" strike="noStrike" dirty="0" smtClean="0">
                          <a:effectLst/>
                        </a:rPr>
                        <a:t>66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u="none" strike="noStrike" dirty="0" smtClean="0">
                          <a:effectLst/>
                        </a:rPr>
                        <a:t>32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89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Gesamt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u="none" strike="noStrike" dirty="0" smtClean="0">
                          <a:effectLst/>
                        </a:rPr>
                        <a:t>219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89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fehlt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u="none" strike="noStrike" dirty="0" smtClean="0">
                          <a:effectLst/>
                        </a:rPr>
                        <a:t>35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 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2890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u="none" strike="noStrike" dirty="0" smtClean="0">
                          <a:effectLst/>
                        </a:rPr>
                        <a:t>254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 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662208"/>
              </p:ext>
            </p:extLst>
          </p:nvPr>
        </p:nvGraphicFramePr>
        <p:xfrm>
          <a:off x="3131841" y="3501008"/>
          <a:ext cx="3726159" cy="2207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4175"/>
                <a:gridCol w="1152128"/>
                <a:gridCol w="989856"/>
              </a:tblGrid>
              <a:tr h="32385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effectLst/>
                        </a:rPr>
                        <a:t>Dauer Therapie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 Bold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>
                          <a:effectLst/>
                        </a:rPr>
                        <a:t>Häufigkeit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100" b="1" u="none" strike="noStrike" dirty="0">
                          <a:effectLst/>
                        </a:rPr>
                        <a:t>Prozent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081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 dirty="0">
                          <a:effectLst/>
                        </a:rPr>
                        <a:t>weniger al 6 Monate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081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 dirty="0">
                          <a:effectLst/>
                        </a:rPr>
                        <a:t>1 Jahr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9,3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081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 dirty="0">
                          <a:effectLst/>
                        </a:rPr>
                        <a:t>mehr als 1 Jahr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081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 dirty="0">
                          <a:effectLst/>
                        </a:rPr>
                        <a:t>2 Jahre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45,5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081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 dirty="0">
                          <a:effectLst/>
                        </a:rPr>
                        <a:t>mehr als 2 Jahre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28,5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081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 dirty="0">
                          <a:effectLst/>
                        </a:rPr>
                        <a:t>Gesamt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69081">
                <a:tc>
                  <a:txBody>
                    <a:bodyPr/>
                    <a:lstStyle/>
                    <a:p>
                      <a:pPr algn="l" fontAlgn="t"/>
                      <a:r>
                        <a:rPr lang="de-DE" sz="1100" u="none" strike="noStrike">
                          <a:effectLst/>
                        </a:rPr>
                        <a:t>fehlt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u="none" strike="noStrike" dirty="0" smtClean="0">
                          <a:effectLst/>
                        </a:rPr>
                        <a:t>8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u="none" strike="noStrike" dirty="0">
                          <a:effectLst/>
                        </a:rPr>
                        <a:t> 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735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223318"/>
          </a:xfrm>
        </p:spPr>
        <p:txBody>
          <a:bodyPr/>
          <a:lstStyle/>
          <a:p>
            <a:r>
              <a:rPr lang="de-DE" dirty="0" smtClean="0"/>
              <a:t>Die Eltern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N=254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© e/l/s 	</a:t>
            </a:r>
            <a:fld id="{8D5D4C16-EA40-4B27-863C-1FAD048BF2F8}" type="datetime7">
              <a:rPr lang="de-DE" smtClean="0"/>
              <a:pPr/>
              <a:t>Jul-19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10A6CF-120C-4151-BA61-BF40897ADDA3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364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" y="1052736"/>
            <a:ext cx="7849444" cy="5544914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Häufigkeit der Urteile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© e/l/s 	</a:t>
            </a:r>
            <a:fld id="{8D5D4C16-EA40-4B27-863C-1FAD048BF2F8}" type="datetime7">
              <a:rPr lang="de-DE"/>
              <a:pPr/>
              <a:t>Jul-19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98A417-548E-4060-8D0D-51240BA825D1}" type="slidenum">
              <a:rPr lang="de-DE"/>
              <a:pPr/>
              <a:t>4</a:t>
            </a:fld>
            <a:endParaRPr lang="de-DE"/>
          </a:p>
        </p:txBody>
      </p:sp>
      <p:cxnSp>
        <p:nvCxnSpPr>
          <p:cNvPr id="7" name="Gerader Verbinder 6"/>
          <p:cNvCxnSpPr/>
          <p:nvPr/>
        </p:nvCxnSpPr>
        <p:spPr bwMode="auto">
          <a:xfrm flipH="1">
            <a:off x="6853178" y="2348880"/>
            <a:ext cx="23078" cy="41680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Faktorenanalyse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© e/l/s 	</a:t>
            </a:r>
            <a:fld id="{8D5D4C16-EA40-4B27-863C-1FAD048BF2F8}" type="datetime7">
              <a:rPr lang="de-DE" smtClean="0"/>
              <a:pPr/>
              <a:t>Jul-19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10A6CF-120C-4151-BA61-BF40897ADDA3}" type="slidenum">
              <a:rPr lang="de-DE" smtClean="0"/>
              <a:pPr/>
              <a:t>5</a:t>
            </a:fld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464604"/>
              </p:ext>
            </p:extLst>
          </p:nvPr>
        </p:nvGraphicFramePr>
        <p:xfrm>
          <a:off x="1" y="1124740"/>
          <a:ext cx="7884367" cy="54729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49755"/>
                <a:gridCol w="1278204"/>
                <a:gridCol w="1278204"/>
                <a:gridCol w="1278204"/>
              </a:tblGrid>
              <a:tr h="717345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u="none" strike="noStrike" dirty="0">
                          <a:effectLst/>
                        </a:rPr>
                        <a:t> 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Zufriedenheit mit schulischen Effekten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Zufriedenheit mit psychosozialen Effekten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Zufriedenheit mit dem Prozess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533788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Durch die Therapie hat sich das Miteinander in der </a:t>
                      </a:r>
                      <a:r>
                        <a:rPr lang="de-DE" sz="1000" u="none" strike="noStrike" dirty="0" smtClean="0">
                          <a:effectLst/>
                        </a:rPr>
                        <a:t>Familie </a:t>
                      </a:r>
                      <a:r>
                        <a:rPr lang="de-DE" sz="1000" u="none" strike="noStrike" dirty="0">
                          <a:effectLst/>
                        </a:rPr>
                        <a:t>spürbar gebessert.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,115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,775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,162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323508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Durch die Therapie habe ich gelernt, mein Kind besser zu verstehen.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,009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,783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,288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323508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Durch die Therapie bin ich in der Erziehung sicherer geworden.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,137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,680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,324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323508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Mein Kind ist jetzt ausgeglichener als vor Beginn der Therapie.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,522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,552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-,192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517612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Durch die Therapie hat sich die schulische Situation meines Kindes insgesamt verbessert.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,877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,189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,074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323508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Durch die Therapie haben sich die Noten meines Kindes verbessert.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,837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,034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,224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517612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Durch die Therapie konnte mein Kind bzgl. seiner Lernstörung wesentliche Fortschritte erzielen.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,788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,214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 dirty="0">
                          <a:effectLst/>
                        </a:rPr>
                        <a:t>,200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517612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Mein Kind kommt jetzt mit anderen Kindern / Jugendlichen besser zurecht als vor Beginn der Therapie.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,272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,568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-,147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323508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Mit der Art und dem Verlauf der Therapie bin ich zufrieden.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,178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,301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,747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517612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Ich bin bei Entscheidungen beteiligt und über alles Wichtige informiert worden.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,016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,086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,749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  <a:tr h="533788">
                <a:tc>
                  <a:txBody>
                    <a:bodyPr/>
                    <a:lstStyle/>
                    <a:p>
                      <a:pPr algn="l" fontAlgn="t"/>
                      <a:r>
                        <a:rPr lang="de-DE" sz="1000" u="none" strike="noStrike" dirty="0">
                          <a:effectLst/>
                        </a:rPr>
                        <a:t>Soweit ich es beurteilen kann, ist es meinem Kind in der Therapie gut gegangen.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,184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>
                          <a:effectLst/>
                        </a:rPr>
                        <a:t>,016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000" u="none" strike="noStrike" dirty="0">
                          <a:effectLst/>
                        </a:rPr>
                        <a:t>,777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493" marR="9493" marT="9493" marB="0" anchor="ctr"/>
                </a:tc>
              </a:tr>
            </a:tbl>
          </a:graphicData>
        </a:graphic>
      </p:graphicFrame>
      <p:sp>
        <p:nvSpPr>
          <p:cNvPr id="8" name="Ellipse 7"/>
          <p:cNvSpPr/>
          <p:nvPr/>
        </p:nvSpPr>
        <p:spPr bwMode="auto">
          <a:xfrm>
            <a:off x="7164288" y="5085184"/>
            <a:ext cx="1080120" cy="1584176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5940152" y="1844824"/>
            <a:ext cx="1080120" cy="1584176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5940152" y="4653136"/>
            <a:ext cx="1080120" cy="648072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4644008" y="2997274"/>
            <a:ext cx="1080120" cy="1655862"/>
          </a:xfrm>
          <a:prstGeom prst="ellipse">
            <a:avLst/>
          </a:prstGeom>
          <a:solidFill>
            <a:schemeClr val="accent1">
              <a:alpha val="0"/>
            </a:schemeClr>
          </a:solidFill>
          <a:ln w="317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46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Einfluss der </a:t>
            </a:r>
            <a:r>
              <a:rPr lang="de-DE" dirty="0" err="1" smtClean="0"/>
              <a:t>Factor-Scores</a:t>
            </a:r>
            <a:r>
              <a:rPr lang="de-DE" dirty="0" smtClean="0"/>
              <a:t> auf die allgemeine Zufriedenheit (Eltern)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© e/l/s 	</a:t>
            </a:r>
            <a:fld id="{8D5D4C16-EA40-4B27-863C-1FAD048BF2F8}" type="datetime7">
              <a:rPr lang="de-DE" smtClean="0"/>
              <a:pPr/>
              <a:t>Jul-19</a:t>
            </a:fld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67E8EE-516B-4515-B6B9-6447D88929FD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10" name="Rechteck 9"/>
          <p:cNvSpPr/>
          <p:nvPr/>
        </p:nvSpPr>
        <p:spPr bwMode="auto">
          <a:xfrm>
            <a:off x="323527" y="1916832"/>
            <a:ext cx="2448271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+mn-lt"/>
              </a:rPr>
              <a:t>s</a:t>
            </a:r>
            <a:r>
              <a:rPr lang="de-DE" sz="2000" dirty="0" smtClean="0">
                <a:latin typeface="+mn-lt"/>
              </a:rPr>
              <a:t>chulischen Effekten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310062" y="2868916"/>
            <a:ext cx="2461737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+mn-lt"/>
              </a:rPr>
              <a:t>p</a:t>
            </a:r>
            <a:r>
              <a:rPr lang="de-DE" sz="2000" dirty="0" smtClean="0">
                <a:latin typeface="+mn-lt"/>
              </a:rPr>
              <a:t>sychosozialen Effekten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316452" y="3821001"/>
            <a:ext cx="2455346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>
                <a:latin typeface="+mn-lt"/>
              </a:rPr>
              <a:t>d</a:t>
            </a:r>
            <a:r>
              <a:rPr lang="de-DE" sz="2000" dirty="0" smtClean="0">
                <a:latin typeface="+mn-lt"/>
              </a:rPr>
              <a:t>em Prozess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77138" y="1148487"/>
            <a:ext cx="3728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+mn-lt"/>
              </a:rPr>
              <a:t>Zufriedenheit mit …</a:t>
            </a:r>
            <a:endParaRPr lang="de-DE" dirty="0">
              <a:latin typeface="+mn-lt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6004988" y="2836756"/>
            <a:ext cx="1807100" cy="72008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2000" dirty="0" smtClean="0">
                <a:latin typeface="+mn-lt"/>
              </a:rPr>
              <a:t>„es hat sich gelohnt“</a:t>
            </a:r>
            <a:endParaRPr kumimoji="0" 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cxnSp>
        <p:nvCxnSpPr>
          <p:cNvPr id="16" name="Gerade Verbindung mit Pfeil 15"/>
          <p:cNvCxnSpPr>
            <a:stCxn id="10" idx="3"/>
            <a:endCxn id="14" idx="1"/>
          </p:cNvCxnSpPr>
          <p:nvPr/>
        </p:nvCxnSpPr>
        <p:spPr bwMode="auto">
          <a:xfrm>
            <a:off x="2771798" y="2276872"/>
            <a:ext cx="3233190" cy="9199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Gerade Verbindung mit Pfeil 16"/>
          <p:cNvCxnSpPr>
            <a:stCxn id="11" idx="3"/>
            <a:endCxn id="14" idx="1"/>
          </p:cNvCxnSpPr>
          <p:nvPr/>
        </p:nvCxnSpPr>
        <p:spPr bwMode="auto">
          <a:xfrm flipV="1">
            <a:off x="2771799" y="3196796"/>
            <a:ext cx="3233189" cy="321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Gerade Verbindung mit Pfeil 17"/>
          <p:cNvCxnSpPr>
            <a:stCxn id="12" idx="3"/>
            <a:endCxn id="14" idx="1"/>
          </p:cNvCxnSpPr>
          <p:nvPr/>
        </p:nvCxnSpPr>
        <p:spPr bwMode="auto">
          <a:xfrm flipV="1">
            <a:off x="2771798" y="3196796"/>
            <a:ext cx="3233190" cy="98424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Textfeld 22"/>
          <p:cNvSpPr txBox="1"/>
          <p:nvPr/>
        </p:nvSpPr>
        <p:spPr>
          <a:xfrm>
            <a:off x="3550818" y="2362856"/>
            <a:ext cx="7104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800" dirty="0" smtClean="0">
                <a:latin typeface="+mn-lt"/>
              </a:rPr>
              <a:t>0,32</a:t>
            </a:r>
            <a:endParaRPr lang="de-DE" sz="1800" dirty="0">
              <a:latin typeface="+mn-lt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3451943" y="3007484"/>
            <a:ext cx="7104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800" dirty="0" smtClean="0">
                <a:latin typeface="+mn-lt"/>
              </a:rPr>
              <a:t>0,43</a:t>
            </a:r>
            <a:endParaRPr lang="de-DE" sz="1800" dirty="0">
              <a:latin typeface="+mn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3677942" y="3594341"/>
            <a:ext cx="71045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de-DE" sz="1800" dirty="0" smtClean="0">
                <a:latin typeface="+mn-lt"/>
              </a:rPr>
              <a:t>0,43</a:t>
            </a:r>
            <a:endParaRPr lang="de-DE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60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223318"/>
          </a:xfrm>
        </p:spPr>
        <p:txBody>
          <a:bodyPr/>
          <a:lstStyle/>
          <a:p>
            <a:r>
              <a:rPr lang="de-DE" dirty="0" smtClean="0"/>
              <a:t>Die junge Menschen</a:t>
            </a:r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N=179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© e/l/s 	</a:t>
            </a:r>
            <a:fld id="{8D5D4C16-EA40-4B27-863C-1FAD048BF2F8}" type="datetime7">
              <a:rPr lang="de-DE" smtClean="0"/>
              <a:pPr/>
              <a:t>Jul-19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10A6CF-120C-4151-BA61-BF40897ADDA3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3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Häufigkeit der Urteile (Kinder und Jugendliche)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© e/l/s 	</a:t>
            </a:r>
            <a:fld id="{8D5D4C16-EA40-4B27-863C-1FAD048BF2F8}" type="datetime7">
              <a:rPr lang="de-DE" smtClean="0"/>
              <a:pPr/>
              <a:t>Jul-19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7024F1-BAE2-4333-8E07-C50C64F8AD20}" type="slidenum">
              <a:rPr lang="de-DE" smtClean="0"/>
              <a:pPr/>
              <a:t>8</a:t>
            </a:fld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5" y="1052736"/>
            <a:ext cx="7921625" cy="554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77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Faktorenanalyse der Urteile von Kindern und Jugendlichen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© e/l/s 	</a:t>
            </a:r>
            <a:fld id="{8D5D4C16-EA40-4B27-863C-1FAD048BF2F8}" type="datetime7">
              <a:rPr lang="de-DE" smtClean="0"/>
              <a:pPr/>
              <a:t>Jul-19</a:t>
            </a:fld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B10A6CF-120C-4151-BA61-BF40897ADDA3}" type="slidenum">
              <a:rPr lang="de-DE" smtClean="0"/>
              <a:pPr/>
              <a:t>9</a:t>
            </a:fld>
            <a:endParaRPr lang="de-DE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347250"/>
              </p:ext>
            </p:extLst>
          </p:nvPr>
        </p:nvGraphicFramePr>
        <p:xfrm>
          <a:off x="-2" y="981075"/>
          <a:ext cx="7812092" cy="58863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7906"/>
                <a:gridCol w="1368062"/>
                <a:gridCol w="1368062"/>
                <a:gridCol w="1368062"/>
              </a:tblGrid>
              <a:tr h="350545">
                <a:tc rowSpan="2"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</a:rPr>
                        <a:t> 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b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Zufriedenheit mit …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6106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psychosoziale Effekte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schulische Effekte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</a:rPr>
                        <a:t>Prozess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b"/>
                </a:tc>
              </a:tr>
              <a:tr h="602464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>
                          <a:effectLst/>
                        </a:rPr>
                        <a:t>Insgesamt konnten mein Leben und meine Chancen für die Zukunft verbessert werden.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,359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,582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,045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448345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>
                          <a:effectLst/>
                        </a:rPr>
                        <a:t>Durch die Therapie komme ich mit mir selber besser klar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,703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,117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,173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523070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>
                          <a:effectLst/>
                        </a:rPr>
                        <a:t>Durch die Therapie hat sich das Miteinander in der Familie verbessert.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,742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,092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-,124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523070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>
                          <a:effectLst/>
                        </a:rPr>
                        <a:t>Durch die Therapie hat sich meine schulische Situation insgesamt verbessert.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,196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,699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-,014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373621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>
                          <a:effectLst/>
                        </a:rPr>
                        <a:t>Durch die therapie haben sich meine Noten verbessert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-,001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,768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,058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523070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>
                          <a:effectLst/>
                        </a:rPr>
                        <a:t>Ich habe durch die Therapie gelernt, mit anderen besser klar zu kommen.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,799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,033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-,023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672519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>
                          <a:effectLst/>
                        </a:rPr>
                        <a:t>Ich konnte durch die Therapie wesentliche Fortschritte bezüglich meiner Lernstörung erzielen.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-,111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,794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,176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597795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 dirty="0">
                          <a:effectLst/>
                        </a:rPr>
                        <a:t>Ich habe viel Nützliches für den Alltag gelernt, so dass ich jetzt selbständiger geworden bin.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,727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,047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-,008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597795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>
                          <a:effectLst/>
                        </a:rPr>
                        <a:t>Ich bin bei Entscheidungen beteiligt und über alles Wichtige informiert worden.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-,161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,195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,757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  <a:tr h="303567">
                <a:tc>
                  <a:txBody>
                    <a:bodyPr/>
                    <a:lstStyle/>
                    <a:p>
                      <a:pPr algn="l" fontAlgn="t"/>
                      <a:r>
                        <a:rPr lang="de-DE" sz="1200" u="none" strike="noStrike">
                          <a:effectLst/>
                        </a:rPr>
                        <a:t>Ich habe mich in der Therapie wohl gefühlt.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,166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>
                          <a:effectLst/>
                        </a:rPr>
                        <a:t>-,008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200" u="none" strike="noStrike" dirty="0">
                          <a:effectLst/>
                        </a:rPr>
                        <a:t>,847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730" marR="4730" marT="4730" marB="0" anchor="ctr"/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 bwMode="auto">
          <a:xfrm>
            <a:off x="4427984" y="2204864"/>
            <a:ext cx="1008112" cy="122413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4499992" y="4149080"/>
            <a:ext cx="864096" cy="64807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4499992" y="5301208"/>
            <a:ext cx="864096" cy="64807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5796136" y="3167494"/>
            <a:ext cx="1008112" cy="122413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5868144" y="1700808"/>
            <a:ext cx="864096" cy="64807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5868144" y="4653136"/>
            <a:ext cx="864096" cy="64807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7092280" y="5805264"/>
            <a:ext cx="1008112" cy="1224136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64832"/>
      </p:ext>
    </p:extLst>
  </p:cSld>
  <p:clrMapOvr>
    <a:masterClrMapping/>
  </p:clrMapOvr>
</p:sld>
</file>

<file path=ppt/theme/theme1.xml><?xml version="1.0" encoding="utf-8"?>
<a:theme xmlns:a="http://schemas.openxmlformats.org/drawingml/2006/main" name="els">
  <a:themeElements>
    <a:clrScheme name="els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l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el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l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l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els-neu</Template>
  <TotalTime>0</TotalTime>
  <Words>580</Words>
  <Application>Microsoft Office PowerPoint</Application>
  <PresentationFormat>Bildschirmpräsentation (4:3)</PresentationFormat>
  <Paragraphs>183</Paragraphs>
  <Slides>10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7" baseType="lpstr">
      <vt:lpstr>Arial</vt:lpstr>
      <vt:lpstr>Arial Bold</vt:lpstr>
      <vt:lpstr>Times New Roman</vt:lpstr>
      <vt:lpstr>Verdana</vt:lpstr>
      <vt:lpstr>Wingdings</vt:lpstr>
      <vt:lpstr>els</vt:lpstr>
      <vt:lpstr>Dokument</vt:lpstr>
      <vt:lpstr>Legastheniezentren Berlin Klientenzufriedenheit 2014 / 2016</vt:lpstr>
      <vt:lpstr>zur Klientel …</vt:lpstr>
      <vt:lpstr>Die Eltern</vt:lpstr>
      <vt:lpstr>Häufigkeit der Urteile</vt:lpstr>
      <vt:lpstr>Faktorenanalyse</vt:lpstr>
      <vt:lpstr>Einfluss der Factor-Scores auf die allgemeine Zufriedenheit (Eltern)</vt:lpstr>
      <vt:lpstr>Die junge Menschen</vt:lpstr>
      <vt:lpstr>Häufigkeit der Urteile (Kinder und Jugendliche)</vt:lpstr>
      <vt:lpstr>Faktorenanalyse der Urteile von Kindern und Jugendlichen</vt:lpstr>
      <vt:lpstr>Einfluss der Factor-Scores auf die allgemeine Zufriedenheit (junge Menschen)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Legastheniezentren Berlin Klientenzufriedenheit 2014 / 2015</dc:title>
  <dc:creator>Harald Tornow</dc:creator>
  <cp:lastModifiedBy>Harald Tornow</cp:lastModifiedBy>
  <cp:revision>47</cp:revision>
  <dcterms:created xsi:type="dcterms:W3CDTF">2015-11-13T15:42:15Z</dcterms:created>
  <dcterms:modified xsi:type="dcterms:W3CDTF">2019-07-23T09:31:06Z</dcterms:modified>
</cp:coreProperties>
</file>